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60" r:id="rId3"/>
    <p:sldId id="261" r:id="rId4"/>
    <p:sldId id="281" r:id="rId5"/>
    <p:sldId id="279" r:id="rId6"/>
    <p:sldId id="278" r:id="rId7"/>
    <p:sldId id="290" r:id="rId8"/>
    <p:sldId id="272" r:id="rId9"/>
    <p:sldId id="294" r:id="rId10"/>
    <p:sldId id="295" r:id="rId11"/>
    <p:sldId id="288" r:id="rId12"/>
    <p:sldId id="289" r:id="rId13"/>
    <p:sldId id="292" r:id="rId14"/>
    <p:sldId id="293" r:id="rId15"/>
    <p:sldId id="282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y Veyler" initials="AV" lastIdx="0" clrIdx="0">
    <p:extLst>
      <p:ext uri="{19B8F6BF-5375-455C-9EA6-DF929625EA0E}">
        <p15:presenceInfo xmlns:p15="http://schemas.microsoft.com/office/powerpoint/2012/main" userId="3d9934d1e83c21f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30" autoAdjust="0"/>
  </p:normalViewPr>
  <p:slideViewPr>
    <p:cSldViewPr snapToGrid="0">
      <p:cViewPr varScale="1">
        <p:scale>
          <a:sx n="152" d="100"/>
          <a:sy n="152" d="100"/>
        </p:scale>
        <p:origin x="618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gif>
</file>

<file path=ppt/media/image30.jpe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F5437-F444-4613-A039-4AD69D91C86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7EAB29-8E86-49C7-96F5-7C9D72076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886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9856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6550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53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4599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4375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150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532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774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7EAB29-8E86-49C7-96F5-7C9D72076108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059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478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609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999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50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211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404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888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053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90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6295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08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F7D01-7D49-4F37-AA30-F04C65571A4A}" type="datetimeFigureOut">
              <a:rPr lang="ru-RU" smtClean="0"/>
              <a:t>03.09.2024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C3A23-AFCE-4B49-9CB1-3B0B6D1FEC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17906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proger.ru/explain/how-cpu-work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abr.com/ru/companies/selectel/articles/542074/" TargetMode="External"/><Relationship Id="rId5" Type="http://schemas.openxmlformats.org/officeDocument/2006/relationships/hyperlink" Target="https://cpu.land/the-basics" TargetMode="External"/><Relationship Id="rId4" Type="http://schemas.openxmlformats.org/officeDocument/2006/relationships/hyperlink" Target="https://tproger.ru/articles/processors-architectures-review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22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735673"/>
            <a:ext cx="9144000" cy="2387600"/>
          </a:xfrm>
        </p:spPr>
        <p:txBody>
          <a:bodyPr/>
          <a:lstStyle/>
          <a:p>
            <a:r>
              <a:rPr lang="en-US" dirty="0"/>
              <a:t>Programming</a:t>
            </a:r>
            <a:br>
              <a:rPr lang="en-US" dirty="0"/>
            </a:br>
            <a:br>
              <a:rPr lang="ru-RU" dirty="0"/>
            </a:br>
            <a:r>
              <a:rPr lang="en-US" sz="3200" dirty="0"/>
              <a:t>0_introduction</a:t>
            </a:r>
            <a:endParaRPr lang="ru-RU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8CD95-E09F-4313-B5F1-3C5EBE0F0981}"/>
              </a:ext>
            </a:extLst>
          </p:cNvPr>
          <p:cNvSpPr txBox="1"/>
          <p:nvPr/>
        </p:nvSpPr>
        <p:spPr>
          <a:xfrm>
            <a:off x="7480579" y="4972595"/>
            <a:ext cx="57352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Вейлер Андрей Игоревич</a:t>
            </a:r>
          </a:p>
          <a:p>
            <a:r>
              <a:rPr lang="en-US" sz="2800" dirty="0"/>
              <a:t>andrei_veiler@mail.ru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678762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E986E-EFE5-44AA-B3C2-3092B2C29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692"/>
            <a:ext cx="10515600" cy="782819"/>
          </a:xfrm>
        </p:spPr>
        <p:txBody>
          <a:bodyPr/>
          <a:lstStyle/>
          <a:p>
            <a:pPr algn="ctr"/>
            <a:r>
              <a:rPr lang="ru-RU" dirty="0"/>
              <a:t>Виды архитектур процессора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9D5036C-9CAD-4B33-8877-3B68329DF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773" y="2591851"/>
            <a:ext cx="10754710" cy="3605347"/>
          </a:xfrm>
        </p:spPr>
        <p:txBody>
          <a:bodyPr>
            <a:normAutofit fontScale="85000" lnSpcReduction="20000"/>
          </a:bodyPr>
          <a:lstStyle/>
          <a:p>
            <a:r>
              <a:rPr lang="en-US" sz="2900" dirty="0"/>
              <a:t>CISC (</a:t>
            </a:r>
            <a:r>
              <a:rPr lang="ru-RU" sz="2900" dirty="0"/>
              <a:t>англ. </a:t>
            </a:r>
            <a:r>
              <a:rPr lang="en-US" sz="2900" dirty="0"/>
              <a:t>Complex Instruction Set Computer — «</a:t>
            </a:r>
            <a:r>
              <a:rPr lang="ru-RU" sz="2900" dirty="0"/>
              <a:t>компьютер с полным набором команд») </a:t>
            </a:r>
            <a:endParaRPr lang="en-US" sz="2900" dirty="0"/>
          </a:p>
          <a:p>
            <a:pPr lvl="1"/>
            <a:r>
              <a:rPr lang="ru-RU" sz="2500" dirty="0"/>
              <a:t>x86 (он же IA-32) и x86_64 (он же AMD64).</a:t>
            </a:r>
            <a:endParaRPr lang="en-US" sz="2500" dirty="0"/>
          </a:p>
          <a:p>
            <a:r>
              <a:rPr lang="en-US" sz="2900" dirty="0"/>
              <a:t>RISC (</a:t>
            </a:r>
            <a:r>
              <a:rPr lang="ru-RU" sz="2900" dirty="0"/>
              <a:t>англ. </a:t>
            </a:r>
            <a:r>
              <a:rPr lang="en-US" sz="2900" dirty="0"/>
              <a:t>Reduced Instruction Set Computer — «</a:t>
            </a:r>
            <a:r>
              <a:rPr lang="ru-RU" sz="2900" dirty="0"/>
              <a:t>компьютер с сокращённым набором команд»)  </a:t>
            </a:r>
            <a:endParaRPr lang="en-US" sz="2900" dirty="0"/>
          </a:p>
          <a:p>
            <a:pPr lvl="1"/>
            <a:r>
              <a:rPr lang="ru-RU" sz="2500" dirty="0"/>
              <a:t>Серия архитектур </a:t>
            </a:r>
            <a:r>
              <a:rPr lang="en-US" sz="2500" dirty="0"/>
              <a:t>ARM (ARM7, ARM9, ARM11, Cortex).</a:t>
            </a:r>
          </a:p>
          <a:p>
            <a:r>
              <a:rPr lang="ru-RU" dirty="0"/>
              <a:t>MISC (англ. </a:t>
            </a:r>
            <a:r>
              <a:rPr lang="ru-RU" dirty="0" err="1"/>
              <a:t>Minimal</a:t>
            </a:r>
            <a:r>
              <a:rPr lang="ru-RU" dirty="0"/>
              <a:t> </a:t>
            </a:r>
            <a:r>
              <a:rPr lang="ru-RU" dirty="0" err="1"/>
              <a:t>Instruction</a:t>
            </a:r>
            <a:r>
              <a:rPr lang="ru-RU" dirty="0"/>
              <a:t> </a:t>
            </a:r>
            <a:r>
              <a:rPr lang="ru-RU" dirty="0" err="1"/>
              <a:t>Set</a:t>
            </a:r>
            <a:r>
              <a:rPr lang="ru-RU" dirty="0"/>
              <a:t> Computer — «компьютер с минимальным набором команд»). </a:t>
            </a:r>
            <a:endParaRPr lang="en-US" dirty="0"/>
          </a:p>
          <a:p>
            <a:pPr lvl="1"/>
            <a:r>
              <a:rPr lang="en-US" dirty="0"/>
              <a:t>IoT (</a:t>
            </a:r>
            <a:r>
              <a:rPr lang="ru-RU" dirty="0"/>
              <a:t>Интернет Вещей</a:t>
            </a:r>
            <a:r>
              <a:rPr lang="en-US" dirty="0"/>
              <a:t>)</a:t>
            </a:r>
            <a:endParaRPr lang="ru-RU" dirty="0"/>
          </a:p>
          <a:p>
            <a:r>
              <a:rPr lang="en-US" dirty="0"/>
              <a:t>VLIW (</a:t>
            </a:r>
            <a:r>
              <a:rPr lang="ru-RU" dirty="0"/>
              <a:t>англ. </a:t>
            </a:r>
            <a:r>
              <a:rPr lang="en-US" dirty="0"/>
              <a:t>Very Long Instruction Word — «</a:t>
            </a:r>
            <a:r>
              <a:rPr lang="ru-RU" dirty="0"/>
              <a:t>очень длинная машинная команда»)</a:t>
            </a:r>
          </a:p>
          <a:p>
            <a:pPr lvl="1"/>
            <a:r>
              <a:rPr lang="en-US" dirty="0"/>
              <a:t>Intel Itanium, </a:t>
            </a:r>
            <a:r>
              <a:rPr lang="ru-RU" dirty="0"/>
              <a:t>Эльбрус-3</a:t>
            </a:r>
            <a:endParaRPr lang="en-US" dirty="0"/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51E4E-B3B9-4038-BEF3-27E1A7FA607B}"/>
              </a:ext>
            </a:extLst>
          </p:cNvPr>
          <p:cNvSpPr txBox="1"/>
          <p:nvPr/>
        </p:nvSpPr>
        <p:spPr>
          <a:xfrm>
            <a:off x="838200" y="1253663"/>
            <a:ext cx="111814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Архитектура – это некий набор свойств и качеств, которые присущи тому или иному семейству процессоров.</a:t>
            </a: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609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347C07F-C496-45CF-A505-247F571AC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7571"/>
            <a:ext cx="9144000" cy="901929"/>
          </a:xfrm>
        </p:spPr>
        <p:txBody>
          <a:bodyPr>
            <a:normAutofit fontScale="90000"/>
          </a:bodyPr>
          <a:lstStyle/>
          <a:p>
            <a:r>
              <a:rPr lang="ru-RU" dirty="0"/>
              <a:t>ЦПУ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B6961C0-07E5-4C09-858F-2C75D5225B42}"/>
              </a:ext>
            </a:extLst>
          </p:cNvPr>
          <p:cNvSpPr/>
          <p:nvPr/>
        </p:nvSpPr>
        <p:spPr>
          <a:xfrm>
            <a:off x="2204167" y="2101115"/>
            <a:ext cx="1892300" cy="552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УУ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7BD2AAE-C7C1-4785-B57E-CB39682D027A}"/>
              </a:ext>
            </a:extLst>
          </p:cNvPr>
          <p:cNvSpPr/>
          <p:nvPr/>
        </p:nvSpPr>
        <p:spPr>
          <a:xfrm>
            <a:off x="2204167" y="3308184"/>
            <a:ext cx="1892300" cy="12942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АЛУ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5F2B6EC-21B1-4F3F-8324-903ADFA11C07}"/>
              </a:ext>
            </a:extLst>
          </p:cNvPr>
          <p:cNvSpPr/>
          <p:nvPr/>
        </p:nvSpPr>
        <p:spPr>
          <a:xfrm>
            <a:off x="2204167" y="5257065"/>
            <a:ext cx="1892300" cy="374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Память</a:t>
            </a: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0C7C46D5-809B-4BF5-A74A-3B5B7D37A02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3150317" y="2653565"/>
            <a:ext cx="0" cy="654619"/>
          </a:xfrm>
          <a:prstGeom prst="straightConnector1">
            <a:avLst/>
          </a:prstGeom>
          <a:ln w="28575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684728C-07E2-4E02-B407-98379C8C2261}"/>
              </a:ext>
            </a:extLst>
          </p:cNvPr>
          <p:cNvCxnSpPr>
            <a:cxnSpLocks/>
          </p:cNvCxnSpPr>
          <p:nvPr/>
        </p:nvCxnSpPr>
        <p:spPr>
          <a:xfrm>
            <a:off x="3143967" y="4602446"/>
            <a:ext cx="0" cy="654619"/>
          </a:xfrm>
          <a:prstGeom prst="straightConnector1">
            <a:avLst/>
          </a:prstGeom>
          <a:ln w="28575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: уступ 11">
            <a:extLst>
              <a:ext uri="{FF2B5EF4-FFF2-40B4-BE49-F238E27FC236}">
                <a16:creationId xmlns:a16="http://schemas.microsoft.com/office/drawing/2014/main" id="{9DC94D84-27EF-45AD-9599-0289931BA9E6}"/>
              </a:ext>
            </a:extLst>
          </p:cNvPr>
          <p:cNvCxnSpPr>
            <a:cxnSpLocks/>
            <a:stCxn id="4" idx="3"/>
            <a:endCxn id="6" idx="3"/>
          </p:cNvCxnSpPr>
          <p:nvPr/>
        </p:nvCxnSpPr>
        <p:spPr>
          <a:xfrm>
            <a:off x="4096467" y="2377340"/>
            <a:ext cx="12700" cy="3067050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8" name="Picture 4" descr="Северный мост на материнской плате - почему греется- WI-Tech.ru">
            <a:extLst>
              <a:ext uri="{FF2B5EF4-FFF2-40B4-BE49-F238E27FC236}">
                <a16:creationId xmlns:a16="http://schemas.microsoft.com/office/drawing/2014/main" id="{4F55D5C2-226B-41A5-8063-5C2E0689F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251" y="2328180"/>
            <a:ext cx="4787063" cy="318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340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1424B-3700-4204-B5C1-497886A1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Конвейер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1A5CC85-9C16-4D77-AEAF-B5E1D2A8A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29" y="1808254"/>
            <a:ext cx="10185400" cy="25144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C7EB0AA-897C-46F1-BD69-3A6697457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29" y="4584683"/>
            <a:ext cx="2730502" cy="146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00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76801F-3571-4658-8B0E-D41DF823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Многоуровневая структура компьютера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526A6D8-4DDC-4BA1-AAD7-A9D8707F0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51"/>
          <a:stretch/>
        </p:blipFill>
        <p:spPr>
          <a:xfrm>
            <a:off x="1822268" y="1690688"/>
            <a:ext cx="8087270" cy="452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1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E986E-EFE5-44AA-B3C2-3092B2C29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692"/>
            <a:ext cx="10515600" cy="782819"/>
          </a:xfrm>
        </p:spPr>
        <p:txBody>
          <a:bodyPr/>
          <a:lstStyle/>
          <a:p>
            <a:pPr algn="ctr"/>
            <a:r>
              <a:rPr lang="ru-RU" dirty="0"/>
              <a:t>Архитектура </a:t>
            </a:r>
            <a:r>
              <a:rPr lang="en-US" dirty="0"/>
              <a:t>Intel Core 2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2CF6977-41AB-4F87-9FFD-73BB1AA6D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720" y="926511"/>
            <a:ext cx="4906451" cy="5542643"/>
          </a:xfrm>
        </p:spPr>
      </p:pic>
    </p:spTree>
    <p:extLst>
      <p:ext uri="{BB962C8B-B14F-4D97-AF65-F5344CB8AC3E}">
        <p14:creationId xmlns:p14="http://schemas.microsoft.com/office/powerpoint/2010/main" val="3825599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347C07F-C496-45CF-A505-247F571AC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0835"/>
            <a:ext cx="9144000" cy="786039"/>
          </a:xfrm>
        </p:spPr>
        <p:txBody>
          <a:bodyPr>
            <a:normAutofit fontScale="90000"/>
          </a:bodyPr>
          <a:lstStyle/>
          <a:p>
            <a:r>
              <a:rPr lang="ru-RU" dirty="0"/>
              <a:t>Список литературы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C75832-7B19-4581-AD91-4884EC7D9E99}"/>
              </a:ext>
            </a:extLst>
          </p:cNvPr>
          <p:cNvSpPr txBox="1"/>
          <p:nvPr/>
        </p:nvSpPr>
        <p:spPr>
          <a:xfrm>
            <a:off x="1524000" y="1477962"/>
            <a:ext cx="875188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https://tproger.ru/explain/how-cpu-works</a:t>
            </a:r>
            <a:endParaRPr lang="ru-RU" sz="2800" dirty="0"/>
          </a:p>
          <a:p>
            <a:r>
              <a:rPr lang="en-US" sz="2800" dirty="0">
                <a:hlinkClick r:id="rId4"/>
              </a:rPr>
              <a:t>https://tproger.ru/articles/processors-architectures-review</a:t>
            </a:r>
            <a:endParaRPr lang="ru-RU" sz="2800" dirty="0"/>
          </a:p>
          <a:p>
            <a:r>
              <a:rPr lang="en-US" sz="2800" dirty="0">
                <a:hlinkClick r:id="rId5"/>
              </a:rPr>
              <a:t>https://cpu.land/the-basics</a:t>
            </a:r>
            <a:endParaRPr lang="ru-RU" sz="2800" dirty="0"/>
          </a:p>
          <a:p>
            <a:r>
              <a:rPr lang="en-US" sz="2800" dirty="0">
                <a:hlinkClick r:id="rId6"/>
              </a:rPr>
              <a:t>https://habr.com/ru/companies/selectel/articles/542074/</a:t>
            </a:r>
            <a:endParaRPr lang="en-US" sz="2800" dirty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42569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3F8D07-54EA-586C-6A7E-C0A2D0CCE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1979" y="188778"/>
            <a:ext cx="8968576" cy="1058496"/>
          </a:xfrm>
        </p:spPr>
        <p:txBody>
          <a:bodyPr/>
          <a:lstStyle/>
          <a:p>
            <a:r>
              <a:rPr lang="ru-RU" dirty="0"/>
              <a:t>Когда и кто приходит?</a:t>
            </a:r>
          </a:p>
        </p:txBody>
      </p:sp>
      <p:pic>
        <p:nvPicPr>
          <p:cNvPr id="5" name="Google Shape;169;p21" title="a black cat is playing with an apple laptop on a table . (источник: Tenor)">
            <a:extLst>
              <a:ext uri="{FF2B5EF4-FFF2-40B4-BE49-F238E27FC236}">
                <a16:creationId xmlns:a16="http://schemas.microsoft.com/office/drawing/2014/main" id="{BC752AC7-3AB3-42A6-B574-02F7EA76DA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724" y="3429000"/>
            <a:ext cx="2800349" cy="2888159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6" name="Google Shape;168;p21" title="a cat is sitting at a desk typing on a computer keyboard . (источник: Tenor)">
            <a:extLst>
              <a:ext uri="{FF2B5EF4-FFF2-40B4-BE49-F238E27FC236}">
                <a16:creationId xmlns:a16="http://schemas.microsoft.com/office/drawing/2014/main" id="{3C2FE486-4EC5-4D6D-A61A-8EC2B414525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7875" y="1778407"/>
            <a:ext cx="2196737" cy="207627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7" name="Google Shape;170;p21" title="a cat laying on a blanket looking at a cell phone with the words gets off computer to go to bed below it (источник: Tenor)">
            <a:extLst>
              <a:ext uri="{FF2B5EF4-FFF2-40B4-BE49-F238E27FC236}">
                <a16:creationId xmlns:a16="http://schemas.microsoft.com/office/drawing/2014/main" id="{81E6A8FD-BF1A-4F23-9FE7-666050C9954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b="8975"/>
          <a:stretch/>
        </p:blipFill>
        <p:spPr>
          <a:xfrm>
            <a:off x="8268563" y="2348116"/>
            <a:ext cx="2284949" cy="2161767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6718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3F8D07-54EA-586C-6A7E-C0A2D0CCE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3375" y="142949"/>
            <a:ext cx="8885249" cy="1091388"/>
          </a:xfrm>
        </p:spPr>
        <p:txBody>
          <a:bodyPr/>
          <a:lstStyle/>
          <a:p>
            <a:r>
              <a:rPr lang="ru-RU" dirty="0"/>
              <a:t>Что будем делать?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2E970CD-7083-1BED-CB89-EE0C894C6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799" y="2001731"/>
            <a:ext cx="2503237" cy="276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ile, type, vscode Icon in vscode">
            <a:extLst>
              <a:ext uri="{FF2B5EF4-FFF2-40B4-BE49-F238E27FC236}">
                <a16:creationId xmlns:a16="http://schemas.microsoft.com/office/drawing/2014/main" id="{32DC7CA2-1556-4C9C-882D-B2430CD42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002" y="2356945"/>
            <a:ext cx="1456060" cy="145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ommand, Line Icon in Colocons Free">
            <a:extLst>
              <a:ext uri="{FF2B5EF4-FFF2-40B4-BE49-F238E27FC236}">
                <a16:creationId xmlns:a16="http://schemas.microsoft.com/office/drawing/2014/main" id="{4965C5E5-AF11-4E8F-917A-2587D76AF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023" y="2936999"/>
            <a:ext cx="1597163" cy="1597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Logo, google, g icon - Free download on Iconfinder">
            <a:extLst>
              <a:ext uri="{FF2B5EF4-FFF2-40B4-BE49-F238E27FC236}">
                <a16:creationId xmlns:a16="http://schemas.microsoft.com/office/drawing/2014/main" id="{87654F7B-386E-4077-9BC9-1F516D222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82" y="5789592"/>
            <a:ext cx="1194755" cy="1194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GitHub - Apps on Google Play">
            <a:extLst>
              <a:ext uri="{FF2B5EF4-FFF2-40B4-BE49-F238E27FC236}">
                <a16:creationId xmlns:a16="http://schemas.microsoft.com/office/drawing/2014/main" id="{E8D16307-DBD7-4C39-ABBC-A61D633BC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199" y="4534162"/>
            <a:ext cx="1343930" cy="134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0" descr="Linux Icon | Operating Systems Iconpack | Tatice">
            <a:extLst>
              <a:ext uri="{FF2B5EF4-FFF2-40B4-BE49-F238E27FC236}">
                <a16:creationId xmlns:a16="http://schemas.microsoft.com/office/drawing/2014/main" id="{E0CC6982-3B49-4C41-96E6-3176B2835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292" y="4768163"/>
            <a:ext cx="1434211" cy="143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atgpt logo transparent background. 22841114 PNG">
            <a:extLst>
              <a:ext uri="{FF2B5EF4-FFF2-40B4-BE49-F238E27FC236}">
                <a16:creationId xmlns:a16="http://schemas.microsoft.com/office/drawing/2014/main" id="{9C3811C9-80D7-4650-B99D-709E32F43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76" y="6339193"/>
            <a:ext cx="383794" cy="388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make&quot; Icon - Download for free – Iconduck">
            <a:extLst>
              <a:ext uri="{FF2B5EF4-FFF2-40B4-BE49-F238E27FC236}">
                <a16:creationId xmlns:a16="http://schemas.microsoft.com/office/drawing/2014/main" id="{FF46731F-DC7D-42CB-B7F0-03251CED7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624" y="5413178"/>
            <a:ext cx="927828" cy="926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767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347C07F-C496-45CF-A505-247F571AC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5259"/>
            <a:ext cx="9144000" cy="897506"/>
          </a:xfrm>
        </p:spPr>
        <p:txBody>
          <a:bodyPr>
            <a:normAutofit fontScale="90000"/>
          </a:bodyPr>
          <a:lstStyle/>
          <a:p>
            <a:r>
              <a:rPr lang="ru-RU" dirty="0"/>
              <a:t>Язык программирования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E2CB14-C56F-4962-9721-BA4DD3855164}"/>
              </a:ext>
            </a:extLst>
          </p:cNvPr>
          <p:cNvSpPr txBox="1"/>
          <p:nvPr/>
        </p:nvSpPr>
        <p:spPr>
          <a:xfrm>
            <a:off x="1040524" y="1342680"/>
            <a:ext cx="10815591" cy="1872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Язык</a:t>
            </a:r>
            <a:r>
              <a:rPr lang="ru-RU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это заданный набор символов и правил, устанавливающих способы комбинации этих символов между собой для записи осмысленных текстов.</a:t>
            </a:r>
            <a:endParaRPr lang="ru-RU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420DA4-A614-47E6-8A87-E5A2A0F3C001}"/>
              </a:ext>
            </a:extLst>
          </p:cNvPr>
          <p:cNvSpPr txBox="1"/>
          <p:nvPr/>
        </p:nvSpPr>
        <p:spPr>
          <a:xfrm>
            <a:off x="1040524" y="3641882"/>
            <a:ext cx="51041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Лексический анализ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Синтаксический анализ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Семантический анализ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54B5367-E6FF-42F1-B3E1-F7A425D6B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733" y="3519833"/>
            <a:ext cx="964305" cy="1083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3B78F5A-A6B5-4F66-9B21-AAC68218C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978" y="4323509"/>
            <a:ext cx="1133473" cy="80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0">
            <a:extLst>
              <a:ext uri="{FF2B5EF4-FFF2-40B4-BE49-F238E27FC236}">
                <a16:creationId xmlns:a16="http://schemas.microsoft.com/office/drawing/2014/main" id="{13CB4522-5676-470B-B423-697196DAE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3811" y="3890234"/>
            <a:ext cx="1035673" cy="113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52">
            <a:extLst>
              <a:ext uri="{FF2B5EF4-FFF2-40B4-BE49-F238E27FC236}">
                <a16:creationId xmlns:a16="http://schemas.microsoft.com/office/drawing/2014/main" id="{DE214D67-F326-4539-9B23-E2CFC79B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220" y="5513888"/>
            <a:ext cx="900292" cy="90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54">
            <a:extLst>
              <a:ext uri="{FF2B5EF4-FFF2-40B4-BE49-F238E27FC236}">
                <a16:creationId xmlns:a16="http://schemas.microsoft.com/office/drawing/2014/main" id="{6D93CE46-6667-4F61-BD3E-7E0C56C16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355" y="5722448"/>
            <a:ext cx="900293" cy="90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5A1D738E-2AE1-462C-96A5-E81FF3C83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6428" y="2640802"/>
            <a:ext cx="999332" cy="1104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Php – Бесплатные иконки: логотип">
            <a:extLst>
              <a:ext uri="{FF2B5EF4-FFF2-40B4-BE49-F238E27FC236}">
                <a16:creationId xmlns:a16="http://schemas.microsoft.com/office/drawing/2014/main" id="{F8B8AE02-CED0-4ED9-AE83-11CD501EE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5119" y="3889405"/>
            <a:ext cx="1328953" cy="132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6CBCEFF8-C23D-40FB-B1BE-32B6D4630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960" y="5025218"/>
            <a:ext cx="1124783" cy="75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Java Logo PNG Vector (AI, PDF, SVG) Free Download">
            <a:extLst>
              <a:ext uri="{FF2B5EF4-FFF2-40B4-BE49-F238E27FC236}">
                <a16:creationId xmlns:a16="http://schemas.microsoft.com/office/drawing/2014/main" id="{4AA19CC9-8FC9-4733-9828-AB98CDB9C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532" y="2875404"/>
            <a:ext cx="1440441" cy="77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>
            <a:extLst>
              <a:ext uri="{FF2B5EF4-FFF2-40B4-BE49-F238E27FC236}">
                <a16:creationId xmlns:a16="http://schemas.microsoft.com/office/drawing/2014/main" id="{EC96F405-5F75-47FE-9937-6CB132686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5661" y="5681107"/>
            <a:ext cx="800099" cy="80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98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347C07F-C496-45CF-A505-247F571AC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397" y="277332"/>
            <a:ext cx="10775206" cy="744274"/>
          </a:xfrm>
        </p:spPr>
        <p:txBody>
          <a:bodyPr>
            <a:normAutofit/>
          </a:bodyPr>
          <a:lstStyle/>
          <a:p>
            <a:r>
              <a:rPr lang="ru-RU" sz="4400" dirty="0"/>
              <a:t>Классификация языков программирования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FEC70-553C-4C4A-A637-FC046A13593B}"/>
              </a:ext>
            </a:extLst>
          </p:cNvPr>
          <p:cNvSpPr txBox="1"/>
          <p:nvPr/>
        </p:nvSpPr>
        <p:spPr>
          <a:xfrm>
            <a:off x="3511719" y="1406289"/>
            <a:ext cx="4222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Языки программирования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4AB050-3883-4890-B089-3647A35CE28B}"/>
              </a:ext>
            </a:extLst>
          </p:cNvPr>
          <p:cNvSpPr txBox="1"/>
          <p:nvPr/>
        </p:nvSpPr>
        <p:spPr>
          <a:xfrm>
            <a:off x="1380768" y="2604523"/>
            <a:ext cx="2924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Машинные языки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0C9723-1808-489C-B56B-D0FDE09BA419}"/>
              </a:ext>
            </a:extLst>
          </p:cNvPr>
          <p:cNvSpPr txBox="1"/>
          <p:nvPr/>
        </p:nvSpPr>
        <p:spPr>
          <a:xfrm>
            <a:off x="6096000" y="2604523"/>
            <a:ext cx="3783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Языки высокого уровня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692D17-FEC2-4774-B834-3AE1B2BF06D5}"/>
              </a:ext>
            </a:extLst>
          </p:cNvPr>
          <p:cNvSpPr txBox="1"/>
          <p:nvPr/>
        </p:nvSpPr>
        <p:spPr>
          <a:xfrm>
            <a:off x="4474082" y="4187440"/>
            <a:ext cx="1705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/>
              <a:t>Процедурная </a:t>
            </a:r>
          </a:p>
          <a:p>
            <a:pPr algn="ctr"/>
            <a:r>
              <a:rPr lang="ru-RU" sz="2000" dirty="0"/>
              <a:t>парадигма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7014B4-B380-4640-A1AB-4578AB6ED052}"/>
              </a:ext>
            </a:extLst>
          </p:cNvPr>
          <p:cNvSpPr txBox="1"/>
          <p:nvPr/>
        </p:nvSpPr>
        <p:spPr>
          <a:xfrm>
            <a:off x="6351135" y="4187440"/>
            <a:ext cx="3273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/>
              <a:t>Объектно-ориентированная</a:t>
            </a:r>
          </a:p>
          <a:p>
            <a:pPr algn="ctr"/>
            <a:r>
              <a:rPr lang="ru-RU" sz="2000" dirty="0"/>
              <a:t> парадигма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7F4D9E-1842-45FF-8A7B-DC5830A040EB}"/>
              </a:ext>
            </a:extLst>
          </p:cNvPr>
          <p:cNvSpPr txBox="1"/>
          <p:nvPr/>
        </p:nvSpPr>
        <p:spPr>
          <a:xfrm>
            <a:off x="9795925" y="4187440"/>
            <a:ext cx="2044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/>
              <a:t>Функциональная</a:t>
            </a:r>
          </a:p>
          <a:p>
            <a:pPr algn="ctr"/>
            <a:r>
              <a:rPr lang="ru-RU" sz="2000" dirty="0"/>
              <a:t> парадигма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1E415508-E4C8-4CFD-8E7D-F80D700C8BB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2842867" y="1929509"/>
            <a:ext cx="2780168" cy="6750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DDD2ED86-3C71-4A27-8959-F13D869DBA09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5623035" y="1929509"/>
            <a:ext cx="2364926" cy="6750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EF995387-91FD-4F36-8054-6359CBAB2235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5327040" y="3127743"/>
            <a:ext cx="2660921" cy="10596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FE0B9003-18F2-4640-93A4-92CA241E8C92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7987961" y="3127743"/>
            <a:ext cx="0" cy="10596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FB93E197-CE66-4F96-9C37-D8A7A71CE5B7}"/>
              </a:ext>
            </a:extLst>
          </p:cNvPr>
          <p:cNvCxnSpPr>
            <a:cxnSpLocks/>
            <a:stCxn id="11" idx="2"/>
            <a:endCxn id="14" idx="0"/>
          </p:cNvCxnSpPr>
          <p:nvPr/>
        </p:nvCxnSpPr>
        <p:spPr>
          <a:xfrm>
            <a:off x="7987961" y="3127743"/>
            <a:ext cx="2830039" cy="10596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5EBEB18-C41F-41AB-8879-A2B96D8FA547}"/>
              </a:ext>
            </a:extLst>
          </p:cNvPr>
          <p:cNvSpPr txBox="1"/>
          <p:nvPr/>
        </p:nvSpPr>
        <p:spPr>
          <a:xfrm>
            <a:off x="1380768" y="3156450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Assembler</a:t>
            </a:r>
            <a:endParaRPr lang="ru-RU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204102-6399-4E36-9E87-B79521E6F209}"/>
              </a:ext>
            </a:extLst>
          </p:cNvPr>
          <p:cNvSpPr txBox="1"/>
          <p:nvPr/>
        </p:nvSpPr>
        <p:spPr>
          <a:xfrm>
            <a:off x="4542209" y="5011879"/>
            <a:ext cx="11147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Pascal</a:t>
            </a:r>
            <a:endParaRPr lang="ru-RU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DA3365-B65C-4AFE-A4BB-804B54F3E5F1}"/>
              </a:ext>
            </a:extLst>
          </p:cNvPr>
          <p:cNvSpPr txBox="1"/>
          <p:nvPr/>
        </p:nvSpPr>
        <p:spPr>
          <a:xfrm>
            <a:off x="7349098" y="5011879"/>
            <a:ext cx="9092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C#</a:t>
            </a:r>
            <a:endParaRPr lang="ru-RU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9701A0-64EB-4391-83C4-2EF6057F7230}"/>
              </a:ext>
            </a:extLst>
          </p:cNvPr>
          <p:cNvSpPr txBox="1"/>
          <p:nvPr/>
        </p:nvSpPr>
        <p:spPr>
          <a:xfrm>
            <a:off x="10363387" y="5011879"/>
            <a:ext cx="12135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Haskell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8717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3E14806-7116-85B7-DBB5-294C36162AA6}"/>
              </a:ext>
            </a:extLst>
          </p:cNvPr>
          <p:cNvSpPr txBox="1"/>
          <p:nvPr/>
        </p:nvSpPr>
        <p:spPr>
          <a:xfrm>
            <a:off x="2912344" y="1407267"/>
            <a:ext cx="7075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Компиляция</a:t>
            </a:r>
            <a:r>
              <a:rPr lang="en-US" sz="3600" dirty="0"/>
              <a:t>/</a:t>
            </a:r>
            <a:r>
              <a:rPr lang="ru-RU" sz="3600" dirty="0"/>
              <a:t>Интерпретация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CD3D09E1-2BAF-1600-C64B-488B0BB68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718" y="4671675"/>
            <a:ext cx="964305" cy="1083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4" name="Picture 6">
            <a:extLst>
              <a:ext uri="{FF2B5EF4-FFF2-40B4-BE49-F238E27FC236}">
                <a16:creationId xmlns:a16="http://schemas.microsoft.com/office/drawing/2014/main" id="{0516FA21-220D-6D44-D126-BD395B54C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880" y="4671675"/>
            <a:ext cx="1133473" cy="80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58" name="Picture 50">
            <a:extLst>
              <a:ext uri="{FF2B5EF4-FFF2-40B4-BE49-F238E27FC236}">
                <a16:creationId xmlns:a16="http://schemas.microsoft.com/office/drawing/2014/main" id="{8173DD3C-DC0C-35F6-15EC-BF151A1E7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7379" y="5165701"/>
            <a:ext cx="1035673" cy="113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60" name="Picture 52">
            <a:extLst>
              <a:ext uri="{FF2B5EF4-FFF2-40B4-BE49-F238E27FC236}">
                <a16:creationId xmlns:a16="http://schemas.microsoft.com/office/drawing/2014/main" id="{E9AC9B6C-4955-3356-0C4C-B1EEC4836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2760" y="3668568"/>
            <a:ext cx="900292" cy="90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62" name="Picture 54">
            <a:extLst>
              <a:ext uri="{FF2B5EF4-FFF2-40B4-BE49-F238E27FC236}">
                <a16:creationId xmlns:a16="http://schemas.microsoft.com/office/drawing/2014/main" id="{3652339A-76C1-6EF1-BC87-6CF60FA66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233" y="4771599"/>
            <a:ext cx="900293" cy="90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Заголовок 6">
            <a:extLst>
              <a:ext uri="{FF2B5EF4-FFF2-40B4-BE49-F238E27FC236}">
                <a16:creationId xmlns:a16="http://schemas.microsoft.com/office/drawing/2014/main" id="{6FF1B8E5-55AC-4A88-B188-E0993BDDB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641" y="250497"/>
            <a:ext cx="10775206" cy="744274"/>
          </a:xfrm>
        </p:spPr>
        <p:txBody>
          <a:bodyPr>
            <a:normAutofit/>
          </a:bodyPr>
          <a:lstStyle/>
          <a:p>
            <a:r>
              <a:rPr lang="ru-RU" sz="4400" b="1" dirty="0"/>
              <a:t>Трансляция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1B39F2C-9CD7-4103-B259-7986B45B4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84" y="5325775"/>
            <a:ext cx="999332" cy="1104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hp – Бесплатные иконки: логотип">
            <a:extLst>
              <a:ext uri="{FF2B5EF4-FFF2-40B4-BE49-F238E27FC236}">
                <a16:creationId xmlns:a16="http://schemas.microsoft.com/office/drawing/2014/main" id="{DF9665E5-77D2-4349-B0AD-59B1D9464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824" y="5325775"/>
            <a:ext cx="1328953" cy="132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C88B4E-B259-4CB4-AA7E-EFA5CADFEB2F}"/>
              </a:ext>
            </a:extLst>
          </p:cNvPr>
          <p:cNvSpPr txBox="1"/>
          <p:nvPr/>
        </p:nvSpPr>
        <p:spPr>
          <a:xfrm>
            <a:off x="848638" y="2270189"/>
            <a:ext cx="412741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800" dirty="0"/>
              <a:t>Лексический анализ</a:t>
            </a:r>
          </a:p>
          <a:p>
            <a:pPr marL="342900" indent="-342900">
              <a:buAutoNum type="arabicParenR"/>
            </a:pPr>
            <a:r>
              <a:rPr lang="ru-RU" sz="2800" dirty="0"/>
              <a:t>Синтаксический анализ</a:t>
            </a:r>
          </a:p>
          <a:p>
            <a:pPr marL="342900" indent="-342900">
              <a:buAutoNum type="arabicParenR"/>
            </a:pPr>
            <a:r>
              <a:rPr lang="ru-RU" sz="2800" dirty="0"/>
              <a:t>Семантический анализ</a:t>
            </a:r>
          </a:p>
          <a:p>
            <a:pPr marL="342900" indent="-342900">
              <a:buAutoNum type="arabicParenR"/>
            </a:pPr>
            <a:r>
              <a:rPr lang="ru-RU" sz="2800" dirty="0"/>
              <a:t>Оптимизация</a:t>
            </a:r>
          </a:p>
          <a:p>
            <a:pPr marL="342900" indent="-342900">
              <a:buAutoNum type="arabicParenR"/>
            </a:pPr>
            <a:r>
              <a:rPr lang="ru-RU" sz="2800" dirty="0"/>
              <a:t>Генерация кода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4A2C26-6DF6-401D-BC85-53D29534FA05}"/>
              </a:ext>
            </a:extLst>
          </p:cNvPr>
          <p:cNvSpPr txBox="1"/>
          <p:nvPr/>
        </p:nvSpPr>
        <p:spPr>
          <a:xfrm>
            <a:off x="5584998" y="2254014"/>
            <a:ext cx="660700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800" dirty="0"/>
              <a:t>Прочитать инструкцию</a:t>
            </a:r>
          </a:p>
          <a:p>
            <a:pPr marL="342900" indent="-342900">
              <a:buAutoNum type="arabicParenR"/>
            </a:pPr>
            <a:r>
              <a:rPr lang="ru-RU" sz="2800" dirty="0"/>
              <a:t>Определить соответствующие действия</a:t>
            </a:r>
          </a:p>
          <a:p>
            <a:pPr marL="342900" indent="-342900">
              <a:buAutoNum type="arabicParenR"/>
            </a:pPr>
            <a:r>
              <a:rPr lang="ru-RU" sz="2800" dirty="0"/>
              <a:t>Выполнить соответствующие действия</a:t>
            </a:r>
          </a:p>
          <a:p>
            <a:pPr marL="342900" indent="-342900">
              <a:buAutoNum type="arabicParenR"/>
            </a:pPr>
            <a:r>
              <a:rPr lang="ru-RU" sz="2800" dirty="0"/>
              <a:t>Если не конец программы</a:t>
            </a:r>
            <a:r>
              <a:rPr lang="en-US" sz="2800" dirty="0"/>
              <a:t>, </a:t>
            </a:r>
            <a:br>
              <a:rPr lang="ru-RU" sz="2800" dirty="0"/>
            </a:br>
            <a:r>
              <a:rPr lang="ru-RU" sz="2800" dirty="0"/>
              <a:t>то выполнить п.1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2E7F6EF-C9E6-4D16-8BB1-2C8DE83BA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69" y="5934611"/>
            <a:ext cx="1384002" cy="92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18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6">
            <a:extLst>
              <a:ext uri="{FF2B5EF4-FFF2-40B4-BE49-F238E27FC236}">
                <a16:creationId xmlns:a16="http://schemas.microsoft.com/office/drawing/2014/main" id="{38A1BBCC-A2FF-477C-9D8D-2C22D00B7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2196" y="1038497"/>
            <a:ext cx="10056776" cy="4916397"/>
          </a:xfrm>
        </p:spPr>
      </p:pic>
    </p:spTree>
    <p:extLst>
      <p:ext uri="{BB962C8B-B14F-4D97-AF65-F5344CB8AC3E}">
        <p14:creationId xmlns:p14="http://schemas.microsoft.com/office/powerpoint/2010/main" val="1817348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3F8D07-54EA-586C-6A7E-C0A2D0CCE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73397" y="204605"/>
            <a:ext cx="8885249" cy="753384"/>
          </a:xfrm>
        </p:spPr>
        <p:txBody>
          <a:bodyPr>
            <a:normAutofit fontScale="90000"/>
          </a:bodyPr>
          <a:lstStyle/>
          <a:p>
            <a:r>
              <a:rPr lang="ru-RU" sz="5400" dirty="0"/>
              <a:t>Почему С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B9E5D4A-A6DD-4E09-9CFF-ACE91B392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8"/>
          <a:stretch/>
        </p:blipFill>
        <p:spPr>
          <a:xfrm>
            <a:off x="1085141" y="1257737"/>
            <a:ext cx="5946250" cy="501888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10E0318-76C0-43A6-B6FF-3AC2551717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48"/>
          <a:stretch/>
        </p:blipFill>
        <p:spPr>
          <a:xfrm>
            <a:off x="7586563" y="515983"/>
            <a:ext cx="3892017" cy="599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724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587A79-4FE5-4F05-94A6-FD3DFB08A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025" y="365125"/>
            <a:ext cx="9067800" cy="1325563"/>
          </a:xfrm>
        </p:spPr>
        <p:txBody>
          <a:bodyPr/>
          <a:lstStyle/>
          <a:p>
            <a:r>
              <a:rPr lang="ru-RU" dirty="0"/>
              <a:t>Микропроцессорная система</a:t>
            </a:r>
          </a:p>
        </p:txBody>
      </p:sp>
      <p:pic>
        <p:nvPicPr>
          <p:cNvPr id="4" name="Picture 6" descr="Picture background">
            <a:extLst>
              <a:ext uri="{FF2B5EF4-FFF2-40B4-BE49-F238E27FC236}">
                <a16:creationId xmlns:a16="http://schemas.microsoft.com/office/drawing/2014/main" id="{F3951B41-650E-4D61-B40B-14017D34D5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1690688"/>
            <a:ext cx="651885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What is the Intel Comet Lake release date? 10th Gen CPUs rumoured to launch  in Q2">
            <a:extLst>
              <a:ext uri="{FF2B5EF4-FFF2-40B4-BE49-F238E27FC236}">
                <a16:creationId xmlns:a16="http://schemas.microsoft.com/office/drawing/2014/main" id="{163CBF8F-A388-4877-A153-512E4B556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34" y="4190341"/>
            <a:ext cx="3167914" cy="177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Микроконтроллер — Википедия">
            <a:extLst>
              <a:ext uri="{FF2B5EF4-FFF2-40B4-BE49-F238E27FC236}">
                <a16:creationId xmlns:a16="http://schemas.microsoft.com/office/drawing/2014/main" id="{CE54351D-BFC5-4EF6-8A84-9F345D554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758" y="2444782"/>
            <a:ext cx="1551322" cy="93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6" name="Picture 8" descr="How to select a Microcontroller for your IoT Devices">
            <a:extLst>
              <a:ext uri="{FF2B5EF4-FFF2-40B4-BE49-F238E27FC236}">
                <a16:creationId xmlns:a16="http://schemas.microsoft.com/office/drawing/2014/main" id="{45E25BB6-BA7F-425F-9F60-43100CAC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122" y="1900769"/>
            <a:ext cx="2025196" cy="202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212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1227</TotalTime>
  <Words>297</Words>
  <Application>Microsoft Office PowerPoint</Application>
  <PresentationFormat>Широкоэкранный</PresentationFormat>
  <Paragraphs>71</Paragraphs>
  <Slides>15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Programming  0_introduction</vt:lpstr>
      <vt:lpstr>Когда и кто приходит?</vt:lpstr>
      <vt:lpstr>Что будем делать?</vt:lpstr>
      <vt:lpstr>Язык программирования</vt:lpstr>
      <vt:lpstr>Классификация языков программирования</vt:lpstr>
      <vt:lpstr>Трансляция</vt:lpstr>
      <vt:lpstr>Презентация PowerPoint</vt:lpstr>
      <vt:lpstr>Почему С</vt:lpstr>
      <vt:lpstr>Микропроцессорная система</vt:lpstr>
      <vt:lpstr>Виды архитектур процессора</vt:lpstr>
      <vt:lpstr>ЦПУ</vt:lpstr>
      <vt:lpstr>Конвейер</vt:lpstr>
      <vt:lpstr>Многоуровневая структура компьютера</vt:lpstr>
      <vt:lpstr>Архитектура Intel Core 2</vt:lpstr>
      <vt:lpstr>Список литературы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Andrey Veyler</dc:creator>
  <cp:lastModifiedBy>Andrey Veyler</cp:lastModifiedBy>
  <cp:revision>149</cp:revision>
  <dcterms:created xsi:type="dcterms:W3CDTF">2019-12-17T14:15:21Z</dcterms:created>
  <dcterms:modified xsi:type="dcterms:W3CDTF">2024-09-03T03:34:28Z</dcterms:modified>
</cp:coreProperties>
</file>

<file path=docProps/thumbnail.jpeg>
</file>